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8C59"/>
    <a:srgbClr val="70B43A"/>
    <a:srgbClr val="A8C73A"/>
    <a:srgbClr val="CBDE6F"/>
    <a:srgbClr val="92D050"/>
    <a:srgbClr val="F8B73D"/>
    <a:srgbClr val="88CFE1"/>
    <a:srgbClr val="FDD03E"/>
    <a:srgbClr val="E7E747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15854-2C03-4579-9C6C-81EBC1566020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273EE-3FB1-4F1E-90AE-7AA2C18D7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72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62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25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84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87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63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9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6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02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34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49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72EF9-43B2-44F2-9BA2-FD2886884A0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276C-F592-430F-BCFB-65ED34B69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30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93195" y="1120703"/>
            <a:ext cx="3585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u="sng" dirty="0" smtClean="0"/>
              <a:t>出張授業申込書</a:t>
            </a:r>
            <a:endParaRPr kumimoji="1" lang="ja-JP" altLang="en-US" b="1" u="sng" dirty="0"/>
          </a:p>
        </p:txBody>
      </p:sp>
      <p:sp>
        <p:nvSpPr>
          <p:cNvPr id="6" name="正方形/長方形 5"/>
          <p:cNvSpPr/>
          <p:nvPr/>
        </p:nvSpPr>
        <p:spPr>
          <a:xfrm>
            <a:off x="3726169" y="52029"/>
            <a:ext cx="49324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1910" indent="110490">
              <a:lnSpc>
                <a:spcPct val="150000"/>
              </a:lnSpc>
              <a:spcAft>
                <a:spcPts val="0"/>
              </a:spcAft>
            </a:pPr>
            <a:r>
              <a:rPr lang="ja-JP" altLang="ja-JP" sz="12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武州ガス（株）プロモーションチーム</a:t>
            </a:r>
            <a:r>
              <a:rPr lang="ja-JP" altLang="ja-JP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行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　</a:t>
            </a:r>
            <a:endParaRPr lang="en-US" altLang="ja-JP" sz="1200" dirty="0" smtClean="0">
              <a:latin typeface="HGｺﾞｼｯｸM" panose="020B0609000000000000" pitchFamily="49" charset="-128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 marR="41910" indent="110490">
              <a:lnSpc>
                <a:spcPct val="150000"/>
              </a:lnSpc>
              <a:spcAft>
                <a:spcPts val="0"/>
              </a:spcAft>
            </a:pPr>
            <a:r>
              <a:rPr lang="en-US" altLang="ja-JP" sz="1200" spc="315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FAX</a:t>
            </a:r>
            <a:r>
              <a:rPr lang="ja-JP" altLang="en-US" sz="1200" spc="315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1200" spc="315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200" spc="315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049-265-8133</a:t>
            </a:r>
            <a:endParaRPr lang="en-US" altLang="ja-JP" sz="1200" dirty="0">
              <a:latin typeface="HGｺﾞｼｯｸM" panose="020B0609000000000000" pitchFamily="49" charset="-128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 marR="41910" indent="110490">
              <a:lnSpc>
                <a:spcPct val="150000"/>
              </a:lnSpc>
              <a:spcAft>
                <a:spcPts val="0"/>
              </a:spcAft>
            </a:pPr>
            <a:r>
              <a:rPr lang="en-US" altLang="ja-JP" sz="1200" spc="5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E-mail</a:t>
            </a:r>
            <a:r>
              <a:rPr lang="ja-JP" altLang="ja-JP" sz="1200" spc="5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200" spc="5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promotion@bushugas.co.jp</a:t>
            </a:r>
            <a:endParaRPr lang="ja-JP" altLang="ja-JP" sz="1200" dirty="0">
              <a:latin typeface="HGｺﾞｼｯｸM" panose="020B0609000000000000" pitchFamily="49" charset="-128"/>
              <a:ea typeface="HGｺﾞｼｯｸM" panose="020B0609000000000000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321092"/>
              </p:ext>
            </p:extLst>
          </p:nvPr>
        </p:nvGraphicFramePr>
        <p:xfrm>
          <a:off x="84790" y="1917451"/>
          <a:ext cx="6620810" cy="196171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620810">
                  <a:extLst>
                    <a:ext uri="{9D8B030D-6E8A-4147-A177-3AD203B41FA5}">
                      <a16:colId xmlns:a16="http://schemas.microsoft.com/office/drawing/2014/main" val="2337624872"/>
                    </a:ext>
                  </a:extLst>
                </a:gridCol>
              </a:tblGrid>
              <a:tr h="38027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dirty="0">
                          <a:effectLst/>
                        </a:rPr>
                        <a:t>貴団体名：　　　　　　　　　　　　　　　　　担当の方のお名前：　　　　　　　　　　</a:t>
                      </a:r>
                      <a:r>
                        <a:rPr lang="ja-JP" altLang="en-US" sz="1100" dirty="0" smtClean="0">
                          <a:effectLst/>
                        </a:rPr>
                        <a:t>　　　</a:t>
                      </a:r>
                      <a:r>
                        <a:rPr lang="ja-JP" sz="1100" dirty="0" smtClean="0">
                          <a:effectLst/>
                        </a:rPr>
                        <a:t>様</a:t>
                      </a:r>
                      <a:endParaRPr lang="ja-JP" sz="1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74" marR="65574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271592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dirty="0">
                          <a:effectLst/>
                        </a:rPr>
                        <a:t>ご住所：〒</a:t>
                      </a:r>
                      <a:endParaRPr lang="ja-JP" sz="1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74" marR="65574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733163"/>
                  </a:ext>
                </a:extLst>
              </a:tr>
              <a:tr h="3634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ja-JP" sz="1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74" marR="65574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070854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TEL</a:t>
                      </a:r>
                      <a:r>
                        <a:rPr lang="ja-JP" sz="1100" dirty="0">
                          <a:effectLst/>
                        </a:rPr>
                        <a:t>：　　　　　　　　　　　　　　　　　　　　</a:t>
                      </a:r>
                      <a:r>
                        <a:rPr lang="en-US" sz="1100" dirty="0">
                          <a:effectLst/>
                        </a:rPr>
                        <a:t>FAX</a:t>
                      </a:r>
                      <a:r>
                        <a:rPr lang="ja-JP" sz="1100" dirty="0">
                          <a:effectLst/>
                        </a:rPr>
                        <a:t>：</a:t>
                      </a:r>
                      <a:endParaRPr lang="ja-JP" sz="1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74" marR="65574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866384"/>
                  </a:ext>
                </a:extLst>
              </a:tr>
              <a:tr h="4808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dirty="0">
                          <a:effectLst/>
                        </a:rPr>
                        <a:t>ご連絡がつくお時間・曜日</a:t>
                      </a:r>
                      <a:r>
                        <a:rPr lang="ja-JP" sz="700" dirty="0">
                          <a:effectLst/>
                        </a:rPr>
                        <a:t>　</a:t>
                      </a:r>
                      <a:r>
                        <a:rPr lang="ja-JP" sz="800" dirty="0">
                          <a:effectLst/>
                        </a:rPr>
                        <a:t>　当社より折り返しご連絡するため、できるだけ詳細をご記入ください。</a:t>
                      </a:r>
                      <a:endParaRPr lang="ja-JP" sz="11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ja-JP" sz="1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74" marR="65574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080774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84790" y="1623559"/>
            <a:ext cx="3376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1</a:t>
            </a:r>
            <a:r>
              <a:rPr kumimoji="1" lang="en-US" altLang="ja-JP" sz="1400" b="1" dirty="0"/>
              <a:t>,</a:t>
            </a:r>
            <a:r>
              <a:rPr kumimoji="1" lang="ja-JP" altLang="en-US" sz="1400" b="1" dirty="0" smtClean="0"/>
              <a:t>貴団体について</a:t>
            </a:r>
            <a:endParaRPr kumimoji="1" lang="ja-JP" altLang="en-US" sz="1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5149" y="3966051"/>
            <a:ext cx="3376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2,</a:t>
            </a:r>
            <a:r>
              <a:rPr kumimoji="1" lang="ja-JP" altLang="en-US" sz="1400" b="1" dirty="0" smtClean="0"/>
              <a:t>ご</a:t>
            </a:r>
            <a:r>
              <a:rPr kumimoji="1" lang="ja-JP" altLang="en-US" sz="1400" b="1" dirty="0"/>
              <a:t>希望</a:t>
            </a:r>
            <a:r>
              <a:rPr kumimoji="1" lang="ja-JP" altLang="en-US" sz="1400" b="1" dirty="0" smtClean="0"/>
              <a:t>の</a:t>
            </a:r>
            <a:r>
              <a:rPr kumimoji="1" lang="ja-JP" altLang="en-US" sz="1400" b="1" dirty="0"/>
              <a:t>コース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08021"/>
              </p:ext>
            </p:extLst>
          </p:nvPr>
        </p:nvGraphicFramePr>
        <p:xfrm>
          <a:off x="84791" y="4314546"/>
          <a:ext cx="6620810" cy="164955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620810">
                  <a:extLst>
                    <a:ext uri="{9D8B030D-6E8A-4147-A177-3AD203B41FA5}">
                      <a16:colId xmlns:a16="http://schemas.microsoft.com/office/drawing/2014/main" val="1009288439"/>
                    </a:ext>
                  </a:extLst>
                </a:gridCol>
              </a:tblGrid>
              <a:tr h="3107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>
                          <a:effectLst/>
                        </a:rPr>
                        <a:t>　　　　　　内容　　　　　　　　　　　　</a:t>
                      </a:r>
                      <a:r>
                        <a:rPr lang="ja-JP" altLang="en-US" sz="1400" dirty="0" smtClean="0">
                          <a:effectLst/>
                        </a:rPr>
                        <a:t>　　　　　　　　</a:t>
                      </a:r>
                      <a:r>
                        <a:rPr lang="ja-JP" sz="1400" dirty="0" smtClean="0">
                          <a:effectLst/>
                        </a:rPr>
                        <a:t>所要</a:t>
                      </a:r>
                      <a:r>
                        <a:rPr lang="ja-JP" sz="1400" dirty="0">
                          <a:effectLst/>
                        </a:rPr>
                        <a:t>時間　　　　　　　</a:t>
                      </a:r>
                      <a:r>
                        <a:rPr lang="ja-JP" altLang="en-US" sz="1400" dirty="0" smtClean="0">
                          <a:effectLst/>
                        </a:rPr>
                        <a:t>　　</a:t>
                      </a:r>
                      <a:endParaRPr lang="ja-JP" sz="14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383722"/>
                  </a:ext>
                </a:extLst>
              </a:tr>
              <a:tr h="3107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r>
                        <a:rPr lang="ja-JP" sz="1400" spc="1215" dirty="0">
                          <a:effectLst/>
                        </a:rPr>
                        <a:t>《実習</a:t>
                      </a:r>
                      <a:r>
                        <a:rPr lang="ja-JP" sz="1400" spc="5" dirty="0">
                          <a:effectLst/>
                        </a:rPr>
                        <a:t>》</a:t>
                      </a:r>
                      <a:r>
                        <a:rPr lang="ja-JP" sz="1400" dirty="0">
                          <a:effectLst/>
                        </a:rPr>
                        <a:t>　ナポリタン　　　</a:t>
                      </a:r>
                      <a:r>
                        <a:rPr lang="ja-JP" altLang="en-US" sz="1400" dirty="0" smtClean="0">
                          <a:effectLst/>
                        </a:rPr>
                        <a:t>　　　　　　　　　    </a:t>
                      </a:r>
                      <a:r>
                        <a:rPr lang="en-US" sz="1400" dirty="0" smtClean="0">
                          <a:effectLst/>
                        </a:rPr>
                        <a:t>90</a:t>
                      </a:r>
                      <a:r>
                        <a:rPr lang="ja-JP" sz="1400" dirty="0" smtClean="0">
                          <a:effectLst/>
                        </a:rPr>
                        <a:t>分</a:t>
                      </a:r>
                      <a:r>
                        <a:rPr lang="ja-JP" altLang="en-US" sz="1400" dirty="0" smtClean="0">
                          <a:effectLst/>
                        </a:rPr>
                        <a:t>（</a:t>
                      </a:r>
                      <a:r>
                        <a:rPr lang="ja-JP" sz="1400" dirty="0" smtClean="0">
                          <a:effectLst/>
                        </a:rPr>
                        <a:t>授業</a:t>
                      </a:r>
                      <a:r>
                        <a:rPr lang="en-US" sz="1400" dirty="0">
                          <a:effectLst/>
                        </a:rPr>
                        <a:t>2</a:t>
                      </a:r>
                      <a:r>
                        <a:rPr lang="ja-JP" sz="1400" dirty="0">
                          <a:effectLst/>
                        </a:rPr>
                        <a:t>コマ）　</a:t>
                      </a:r>
                      <a:endParaRPr lang="ja-JP" sz="14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491352"/>
                  </a:ext>
                </a:extLst>
              </a:tr>
              <a:tr h="3107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r>
                        <a:rPr lang="ja-JP" sz="1400" dirty="0">
                          <a:effectLst/>
                        </a:rPr>
                        <a:t>《実習なし・試食付き</a:t>
                      </a:r>
                      <a:r>
                        <a:rPr lang="ja-JP" sz="1400" dirty="0" smtClean="0">
                          <a:effectLst/>
                        </a:rPr>
                        <a:t>》</a:t>
                      </a:r>
                      <a:r>
                        <a:rPr lang="ja-JP" altLang="en-US" sz="1400" dirty="0" smtClean="0">
                          <a:effectLst/>
                        </a:rPr>
                        <a:t>ポークチャップライス</a:t>
                      </a:r>
                      <a:r>
                        <a:rPr lang="ja-JP" sz="1400" dirty="0">
                          <a:effectLst/>
                        </a:rPr>
                        <a:t>　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ja-JP" altLang="en-US" sz="1400" dirty="0" smtClean="0">
                          <a:effectLst/>
                        </a:rPr>
                        <a:t>　　　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45</a:t>
                      </a:r>
                      <a:r>
                        <a:rPr lang="ja-JP" sz="1400" dirty="0">
                          <a:effectLst/>
                        </a:rPr>
                        <a:t>分（授業</a:t>
                      </a:r>
                      <a:r>
                        <a:rPr lang="en-US" sz="1400" dirty="0">
                          <a:effectLst/>
                        </a:rPr>
                        <a:t>1</a:t>
                      </a:r>
                      <a:r>
                        <a:rPr lang="ja-JP" sz="1400" dirty="0">
                          <a:effectLst/>
                        </a:rPr>
                        <a:t>コマ）　　　　</a:t>
                      </a:r>
                      <a:endParaRPr lang="ja-JP" sz="14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45933"/>
                  </a:ext>
                </a:extLst>
              </a:tr>
              <a:tr h="292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r>
                        <a:rPr lang="ja-JP" sz="1400" dirty="0">
                          <a:effectLst/>
                        </a:rPr>
                        <a:t>《</a:t>
                      </a:r>
                      <a:r>
                        <a:rPr lang="ja-JP" sz="1400" dirty="0" smtClean="0">
                          <a:effectLst/>
                        </a:rPr>
                        <a:t>座学》</a:t>
                      </a:r>
                      <a:r>
                        <a:rPr lang="ja-JP" sz="1400" dirty="0">
                          <a:effectLst/>
                        </a:rPr>
                        <a:t>パワポで学ぶエコ・クッキング　</a:t>
                      </a:r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ja-JP" sz="1400" dirty="0">
                          <a:effectLst/>
                        </a:rPr>
                        <a:t>　</a:t>
                      </a:r>
                      <a:r>
                        <a:rPr lang="ja-JP" altLang="en-US" sz="1400" dirty="0" smtClean="0">
                          <a:effectLst/>
                        </a:rPr>
                        <a:t>　　　　　</a:t>
                      </a:r>
                      <a:r>
                        <a:rPr lang="en-US" sz="1400" dirty="0" smtClean="0">
                          <a:effectLst/>
                        </a:rPr>
                        <a:t>45</a:t>
                      </a:r>
                      <a:r>
                        <a:rPr lang="ja-JP" sz="1400" dirty="0">
                          <a:effectLst/>
                        </a:rPr>
                        <a:t>分（授業</a:t>
                      </a:r>
                      <a:r>
                        <a:rPr lang="en-US" sz="1400" dirty="0">
                          <a:effectLst/>
                        </a:rPr>
                        <a:t>1</a:t>
                      </a:r>
                      <a:r>
                        <a:rPr lang="ja-JP" sz="1400" dirty="0">
                          <a:effectLst/>
                        </a:rPr>
                        <a:t>コマ）　　</a:t>
                      </a:r>
                      <a:endParaRPr lang="ja-JP" sz="14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83383"/>
                  </a:ext>
                </a:extLst>
              </a:tr>
              <a:tr h="3693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</a:rPr>
                        <a:t>☐</a:t>
                      </a:r>
                      <a:r>
                        <a:rPr kumimoji="1" lang="en-US" altLang="ja-JP" sz="1400" b="0" dirty="0" smtClean="0">
                          <a:effectLst/>
                        </a:rPr>
                        <a:t>《</a:t>
                      </a:r>
                      <a:r>
                        <a:rPr kumimoji="1" lang="ja-JP" altLang="en-US" sz="1400" b="0" dirty="0" smtClean="0"/>
                        <a:t>放課後クラブ活動用・実習あり</a:t>
                      </a:r>
                      <a:r>
                        <a:rPr kumimoji="1" lang="en-US" altLang="ja-JP" sz="1400" b="0" dirty="0" smtClean="0"/>
                        <a:t>》</a:t>
                      </a:r>
                      <a:r>
                        <a:rPr kumimoji="1" lang="ja-JP" altLang="en-US" sz="1400" b="0" dirty="0" smtClean="0"/>
                        <a:t>蒸しパン　</a:t>
                      </a:r>
                      <a:r>
                        <a:rPr kumimoji="1" lang="ja-JP" altLang="en-US" sz="1400" b="1" dirty="0" smtClean="0"/>
                        <a:t>　　　　 </a:t>
                      </a:r>
                      <a:r>
                        <a:rPr lang="ja-JP" altLang="en-US" sz="1400" dirty="0" smtClean="0">
                          <a:effectLst/>
                        </a:rPr>
                        <a:t> </a:t>
                      </a:r>
                      <a:r>
                        <a:rPr lang="en-US" altLang="ja-JP" sz="1400" dirty="0" smtClean="0">
                          <a:effectLst/>
                        </a:rPr>
                        <a:t>45</a:t>
                      </a:r>
                      <a:r>
                        <a:rPr lang="ja-JP" altLang="en-US" sz="1400" dirty="0" smtClean="0">
                          <a:effectLst/>
                        </a:rPr>
                        <a:t>分</a:t>
                      </a:r>
                      <a:r>
                        <a:rPr lang="ja-JP" altLang="en-US" sz="1400" u="none" dirty="0" smtClean="0">
                          <a:effectLst/>
                        </a:rPr>
                        <a:t>（授業</a:t>
                      </a:r>
                      <a:r>
                        <a:rPr lang="en-US" altLang="ja-JP" sz="1400" u="none" dirty="0" smtClean="0">
                          <a:effectLst/>
                        </a:rPr>
                        <a:t>1</a:t>
                      </a:r>
                      <a:r>
                        <a:rPr lang="ja-JP" altLang="en-US" sz="1400" u="none" dirty="0" smtClean="0">
                          <a:effectLst/>
                        </a:rPr>
                        <a:t>コマ）</a:t>
                      </a:r>
                      <a:r>
                        <a:rPr lang="ja-JP" sz="1400" u="none" dirty="0">
                          <a:effectLst/>
                        </a:rPr>
                        <a:t>　</a:t>
                      </a:r>
                      <a:r>
                        <a:rPr lang="ja-JP" sz="1400" dirty="0">
                          <a:effectLst/>
                        </a:rPr>
                        <a:t>　　</a:t>
                      </a:r>
                      <a:endParaRPr lang="ja-JP" sz="14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612461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84790" y="6201451"/>
            <a:ext cx="3376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/>
              <a:t>3</a:t>
            </a:r>
            <a:r>
              <a:rPr kumimoji="1" lang="en-US" altLang="ja-JP" sz="1400" b="1" dirty="0" smtClean="0"/>
              <a:t>,</a:t>
            </a:r>
            <a:r>
              <a:rPr kumimoji="1" lang="ja-JP" altLang="en-US" sz="1400" b="1" dirty="0" smtClean="0"/>
              <a:t>希望</a:t>
            </a:r>
            <a:r>
              <a:rPr kumimoji="1" lang="ja-JP" altLang="en-US" sz="1400" b="1" dirty="0"/>
              <a:t>日程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73576"/>
              </p:ext>
            </p:extLst>
          </p:nvPr>
        </p:nvGraphicFramePr>
        <p:xfrm>
          <a:off x="84790" y="6596113"/>
          <a:ext cx="6620810" cy="227297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620810">
                  <a:extLst>
                    <a:ext uri="{9D8B030D-6E8A-4147-A177-3AD203B41FA5}">
                      <a16:colId xmlns:a16="http://schemas.microsoft.com/office/drawing/2014/main" val="2992410985"/>
                    </a:ext>
                  </a:extLst>
                </a:gridCol>
              </a:tblGrid>
              <a:tr h="3861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00" dirty="0">
                          <a:effectLst/>
                        </a:rPr>
                        <a:t>学年</a:t>
                      </a:r>
                      <a:r>
                        <a:rPr lang="ja-JP" sz="1000" u="sng" dirty="0">
                          <a:effectLst/>
                        </a:rPr>
                        <a:t>　　　</a:t>
                      </a:r>
                      <a:r>
                        <a:rPr lang="ja-JP" sz="1000" dirty="0">
                          <a:effectLst/>
                        </a:rPr>
                        <a:t>年生　　　　全</a:t>
                      </a:r>
                      <a:r>
                        <a:rPr lang="ja-JP" sz="1000" u="sng" dirty="0">
                          <a:effectLst/>
                        </a:rPr>
                        <a:t>　　　</a:t>
                      </a:r>
                      <a:r>
                        <a:rPr lang="ja-JP" sz="1000" dirty="0">
                          <a:effectLst/>
                        </a:rPr>
                        <a:t>クラス　　　全</a:t>
                      </a:r>
                      <a:r>
                        <a:rPr lang="ja-JP" sz="1000" u="sng" dirty="0">
                          <a:effectLst/>
                        </a:rPr>
                        <a:t>　　　</a:t>
                      </a:r>
                      <a:r>
                        <a:rPr lang="ja-JP" sz="1000" dirty="0">
                          <a:effectLst/>
                        </a:rPr>
                        <a:t>名　　　開催回数</a:t>
                      </a:r>
                      <a:r>
                        <a:rPr lang="ja-JP" sz="1000" u="sng" dirty="0">
                          <a:effectLst/>
                        </a:rPr>
                        <a:t>　　　　</a:t>
                      </a:r>
                      <a:r>
                        <a:rPr lang="ja-JP" sz="1000" dirty="0">
                          <a:effectLst/>
                        </a:rPr>
                        <a:t>回</a:t>
                      </a:r>
                      <a:endParaRPr lang="ja-JP" sz="1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38" marR="61038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245772"/>
                  </a:ext>
                </a:extLst>
              </a:tr>
              <a:tr h="3751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00" dirty="0">
                          <a:effectLst/>
                        </a:rPr>
                        <a:t>　　　　　</a:t>
                      </a:r>
                      <a:r>
                        <a:rPr lang="ja-JP" altLang="en-US" sz="1000" dirty="0" smtClean="0">
                          <a:effectLst/>
                        </a:rPr>
                        <a:t>　</a:t>
                      </a:r>
                      <a:r>
                        <a:rPr lang="ja-JP" sz="1000" dirty="0" smtClean="0">
                          <a:effectLst/>
                        </a:rPr>
                        <a:t>希望</a:t>
                      </a:r>
                      <a:r>
                        <a:rPr lang="ja-JP" sz="1000" dirty="0">
                          <a:effectLst/>
                        </a:rPr>
                        <a:t>日程　　　　　　　　　</a:t>
                      </a:r>
                      <a:r>
                        <a:rPr lang="en-US" sz="1000" dirty="0">
                          <a:effectLst/>
                        </a:rPr>
                        <a:t>      </a:t>
                      </a:r>
                      <a:r>
                        <a:rPr lang="ja-JP" sz="1000" dirty="0">
                          <a:effectLst/>
                        </a:rPr>
                        <a:t>　</a:t>
                      </a:r>
                      <a:r>
                        <a:rPr lang="ja-JP" altLang="en-US" sz="1000" dirty="0" smtClean="0">
                          <a:effectLst/>
                        </a:rPr>
                        <a:t>　　</a:t>
                      </a:r>
                      <a:r>
                        <a:rPr lang="ja-JP" sz="1000" dirty="0" smtClean="0">
                          <a:effectLst/>
                        </a:rPr>
                        <a:t>時間</a:t>
                      </a:r>
                      <a:r>
                        <a:rPr lang="ja-JP" sz="1000" dirty="0">
                          <a:effectLst/>
                        </a:rPr>
                        <a:t>　　　　　　　</a:t>
                      </a:r>
                      <a:r>
                        <a:rPr lang="en-US" sz="1000" dirty="0">
                          <a:effectLst/>
                        </a:rPr>
                        <a:t>     </a:t>
                      </a:r>
                      <a:r>
                        <a:rPr lang="ja-JP" altLang="en-US" sz="1000" dirty="0" smtClean="0">
                          <a:effectLst/>
                        </a:rPr>
                        <a:t>　　　</a:t>
                      </a:r>
                      <a:r>
                        <a:rPr lang="ja-JP" sz="1000" dirty="0" smtClean="0">
                          <a:effectLst/>
                        </a:rPr>
                        <a:t>クラス</a:t>
                      </a:r>
                      <a:r>
                        <a:rPr lang="ja-JP" sz="1000" dirty="0">
                          <a:effectLst/>
                        </a:rPr>
                        <a:t>（人数）　</a:t>
                      </a:r>
                      <a:endParaRPr lang="ja-JP" sz="1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38" marR="61038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675229"/>
                  </a:ext>
                </a:extLst>
              </a:tr>
              <a:tr h="375166"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00" dirty="0">
                          <a:effectLst/>
                        </a:rPr>
                        <a:t>　　　　</a:t>
                      </a:r>
                      <a:r>
                        <a:rPr lang="ja-JP" altLang="en-US" sz="1000" dirty="0" smtClean="0">
                          <a:effectLst/>
                        </a:rPr>
                        <a:t>　</a:t>
                      </a:r>
                      <a:r>
                        <a:rPr lang="ja-JP" sz="1000" dirty="0" smtClean="0">
                          <a:effectLst/>
                        </a:rPr>
                        <a:t>月</a:t>
                      </a:r>
                      <a:r>
                        <a:rPr lang="ja-JP" sz="1000" dirty="0">
                          <a:effectLst/>
                        </a:rPr>
                        <a:t>　　日　（　　　）</a:t>
                      </a:r>
                      <a:endParaRPr lang="ja-JP" sz="1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38" marR="61038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488036"/>
                  </a:ext>
                </a:extLst>
              </a:tr>
              <a:tr h="386157">
                <a:tc>
                  <a:txBody>
                    <a:bodyPr/>
                    <a:lstStyle/>
                    <a:p>
                      <a:pPr indent="838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00" dirty="0">
                          <a:effectLst/>
                        </a:rPr>
                        <a:t>月　　日　（　　　）</a:t>
                      </a:r>
                      <a:endParaRPr lang="ja-JP" sz="1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38" marR="61038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243416"/>
                  </a:ext>
                </a:extLst>
              </a:tr>
              <a:tr h="375166">
                <a:tc>
                  <a:txBody>
                    <a:bodyPr/>
                    <a:lstStyle/>
                    <a:p>
                      <a:pPr indent="838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00" dirty="0">
                          <a:effectLst/>
                        </a:rPr>
                        <a:t>月　　日　（　　　）</a:t>
                      </a:r>
                      <a:endParaRPr lang="ja-JP" sz="1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1038" marR="61038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25855"/>
                  </a:ext>
                </a:extLst>
              </a:tr>
              <a:tr h="375166">
                <a:tc>
                  <a:txBody>
                    <a:bodyPr/>
                    <a:lstStyle/>
                    <a:p>
                      <a:pPr marL="0" marR="0" lvl="0" indent="83820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dirty="0" smtClean="0">
                          <a:effectLst/>
                        </a:rPr>
                        <a:t>月　　日　（　　　）</a:t>
                      </a:r>
                      <a:endParaRPr lang="en-US" altLang="ja-JP" sz="1050" dirty="0" smtClean="0">
                        <a:effectLst/>
                      </a:endParaRPr>
                    </a:p>
                  </a:txBody>
                  <a:tcPr marL="61038" marR="61038"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948789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84790" y="8999512"/>
            <a:ext cx="6620810" cy="7845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149" y="9033798"/>
            <a:ext cx="371596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その他ご要望がございましたら、ご記入ください。</a:t>
            </a:r>
            <a:endParaRPr kumimoji="1" lang="ja-JP" altLang="en-US" sz="11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92623" y="6238441"/>
            <a:ext cx="57129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【</a:t>
            </a:r>
            <a:r>
              <a:rPr kumimoji="1" lang="ja-JP" altLang="en-US" sz="1050" dirty="0" smtClean="0"/>
              <a:t>　下記の日程で開催をお願いします　　・　　　下記の日程は調整ができます　　</a:t>
            </a:r>
            <a:r>
              <a:rPr kumimoji="1" lang="en-US" altLang="ja-JP" sz="1050" dirty="0" smtClean="0"/>
              <a:t>】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1181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8745" y="106304"/>
            <a:ext cx="6431569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４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,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実施会場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☐家庭科室　（　　　）階　　　・　　☐教室　　　・　　☐その他（　　　　　　　　）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  <a:cs typeface="Times New Roman" panose="02020603050405020304" pitchFamily="18" charset="0"/>
              </a:rPr>
              <a:t>５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,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設備</a:t>
            </a: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お貸出しいただけるものにチェックしてください。　</a:t>
            </a: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endParaRPr kumimoji="0" lang="en-US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200" b="1" dirty="0" smtClean="0">
                <a:latin typeface="+mn-ea"/>
                <a:cs typeface="Times New Roman" panose="02020603050405020304" pitchFamily="18" charset="0"/>
              </a:rPr>
              <a:t>　　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□パソコン　　□モニター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or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プロジェクター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6883" y="1380292"/>
            <a:ext cx="6620510" cy="8255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745" y="1346212"/>
            <a:ext cx="7323012" cy="3939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※以下は</a:t>
            </a:r>
            <a:r>
              <a:rPr kumimoji="0" lang="ja-JP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《</a:t>
            </a:r>
            <a:r>
              <a:rPr kumimoji="0" lang="ja-JP" altLang="ja-JP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実習》ナポリタン</a:t>
            </a:r>
            <a:r>
              <a:rPr kumimoji="0" lang="ja-JP" altLang="ja-JP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kumimoji="0" lang="ja-JP" altLang="ja-JP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《実習なし・試食》ハヤシライス</a:t>
            </a:r>
            <a:r>
              <a:rPr kumimoji="0" lang="ja-JP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選択の場合にご記入ください。</a:t>
            </a:r>
            <a:endParaRPr kumimoji="0" lang="ja-JP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  <a:cs typeface="Times New Roman" panose="02020603050405020304" pitchFamily="18" charset="0"/>
              </a:rPr>
              <a:t>６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,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調理器具の前日搬入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　☐可能（　　　　　　以降）　　　　 　☐不可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  <a:cs typeface="Times New Roman" panose="02020603050405020304" pitchFamily="18" charset="0"/>
              </a:rPr>
              <a:t>７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,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調理道具の搬入・搬出を省くため道具を仮置きするのは可能か</a:t>
            </a: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　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☐家庭科室・準備室　連日使用可能　　　☐不可（理由：　　　　　　　　　　）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  <a:cs typeface="Times New Roman" panose="02020603050405020304" pitchFamily="18" charset="0"/>
              </a:rPr>
              <a:t>８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,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その他設備</a:t>
            </a: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お貸出しいただけるものにチェックしてください。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lvl="0" defTabSz="9144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〇エレベーター</a:t>
            </a:r>
            <a:r>
              <a:rPr lang="ja-JP" altLang="en-US" sz="1200" dirty="0">
                <a:latin typeface="+mn-ea"/>
                <a:cs typeface="Times New Roman" panose="02020603050405020304" pitchFamily="18" charset="0"/>
              </a:rPr>
              <a:t>　　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☐使用可能　　・　☐使用不可　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＊家庭科室が</a:t>
            </a:r>
            <a:r>
              <a:rPr lang="en-US" altLang="ja-JP" sz="1000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階以上の場合、調理器具等（フライパン</a:t>
            </a:r>
            <a:r>
              <a:rPr lang="en-US" altLang="ja-JP" sz="1000" dirty="0" smtClean="0">
                <a:latin typeface="+mn-ea"/>
                <a:cs typeface="Times New Roman" panose="02020603050405020304" pitchFamily="18" charset="0"/>
              </a:rPr>
              <a:t>/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食材）を運ぶ手段として給食用の</a:t>
            </a:r>
            <a:endParaRPr lang="en-US" altLang="ja-JP" sz="1000" dirty="0" smtClean="0">
              <a:latin typeface="+mn-ea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エレベーターをお借りする場合がございます。搬入時間は当日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10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時頃を目安としています。</a:t>
            </a:r>
            <a:endParaRPr kumimoji="0" lang="en-US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/>
              <a:t>☐</a:t>
            </a:r>
            <a:r>
              <a:rPr lang="ja-JP" altLang="ja-JP" sz="1100" dirty="0"/>
              <a:t>調理器具（ボウル大小、ザル、計量カップ・スプーン、菜箸、お玉、まな板・包丁、スポンジ・洗剤</a:t>
            </a:r>
            <a:r>
              <a:rPr lang="ja-JP" altLang="ja-JP" sz="1100" dirty="0" smtClean="0"/>
              <a:t>）</a:t>
            </a:r>
            <a:endParaRPr lang="en-US" altLang="ja-JP" sz="1100" dirty="0" smtClean="0"/>
          </a:p>
          <a:p>
            <a:pPr lvl="0" defTabSz="9144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 smtClean="0"/>
              <a:t>9,</a:t>
            </a:r>
            <a:r>
              <a:rPr lang="ja-JP" altLang="en-US" sz="1600" b="1" dirty="0" smtClean="0"/>
              <a:t>食物アレルギー</a:t>
            </a:r>
            <a:r>
              <a:rPr lang="ja-JP" altLang="en-US" sz="1400" dirty="0" smtClean="0"/>
              <a:t>　</a:t>
            </a:r>
            <a:r>
              <a:rPr lang="ja-JP" altLang="en-US" sz="1100" dirty="0" smtClean="0"/>
              <a:t>　□なし　　　　□あり（　　　　　　　　　）　　□確認中</a:t>
            </a:r>
            <a:endParaRPr lang="en-US" altLang="ja-JP" sz="1100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118745" y="5249765"/>
            <a:ext cx="6620510" cy="8255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86882" y="5171349"/>
            <a:ext cx="706015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en-US" altLang="ja-JP" sz="1400" b="1" dirty="0">
                <a:latin typeface="+mn-ea"/>
                <a:cs typeface="Segoe UI Symbol" panose="020B0502040204020203" pitchFamily="34" charset="0"/>
              </a:rPr>
              <a:t>10,</a:t>
            </a:r>
            <a:r>
              <a:rPr lang="ja-JP" altLang="ja-JP" sz="1400" b="1" dirty="0">
                <a:latin typeface="+mn-ea"/>
                <a:cs typeface="Segoe UI Symbol" panose="020B0502040204020203" pitchFamily="34" charset="0"/>
              </a:rPr>
              <a:t>出張授業についてのアンケート</a:t>
            </a:r>
            <a:endParaRPr lang="ja-JP" altLang="ja-JP" sz="14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Segoe UI Symbol" panose="020B0502040204020203" pitchFamily="34" charset="0"/>
              </a:rPr>
              <a:t>１</a:t>
            </a:r>
            <a:r>
              <a:rPr lang="en-US" altLang="ja-JP" sz="1000" dirty="0" smtClean="0">
                <a:latin typeface="+mn-ea"/>
                <a:cs typeface="Segoe UI Symbol" panose="020B0502040204020203" pitchFamily="34" charset="0"/>
              </a:rPr>
              <a:t>,</a:t>
            </a:r>
            <a:r>
              <a:rPr lang="ja-JP" altLang="en-US" sz="1000" dirty="0" smtClean="0">
                <a:latin typeface="+mn-ea"/>
                <a:cs typeface="Segoe UI Symbol" panose="020B0502040204020203" pitchFamily="34" charset="0"/>
              </a:rPr>
              <a:t>当社の出張授業を学校単位で依頼されたのは初めてですか？</a:t>
            </a:r>
            <a:endParaRPr lang="ja-JP" altLang="ja-JP" sz="1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Segoe UI Symbol" panose="020B0502040204020203" pitchFamily="34" charset="0"/>
              </a:rPr>
              <a:t>　</a:t>
            </a:r>
            <a:r>
              <a:rPr lang="en-US" altLang="ja-JP" sz="1000" dirty="0">
                <a:latin typeface="+mn-ea"/>
                <a:cs typeface="Segoe UI Symbol" panose="020B0502040204020203" pitchFamily="34" charset="0"/>
              </a:rPr>
              <a:t>☐</a:t>
            </a:r>
            <a:r>
              <a:rPr lang="ja-JP" altLang="ja-JP" sz="1000" dirty="0">
                <a:latin typeface="+mn-ea"/>
                <a:cs typeface="Segoe UI Symbol" panose="020B0502040204020203" pitchFamily="34" charset="0"/>
              </a:rPr>
              <a:t>初めて　　　　　　　　　</a:t>
            </a:r>
            <a:r>
              <a:rPr lang="en-US" altLang="ja-JP" sz="1000" dirty="0">
                <a:latin typeface="+mn-ea"/>
                <a:cs typeface="Segoe UI Symbol" panose="020B0502040204020203" pitchFamily="34" charset="0"/>
              </a:rPr>
              <a:t>☐</a:t>
            </a:r>
            <a:r>
              <a:rPr lang="ja-JP" altLang="ja-JP" sz="1000" u="sng" dirty="0">
                <a:latin typeface="+mn-ea"/>
                <a:cs typeface="Segoe UI Symbol" panose="020B0502040204020203" pitchFamily="34" charset="0"/>
              </a:rPr>
              <a:t>　　　</a:t>
            </a:r>
            <a:r>
              <a:rPr lang="ja-JP" altLang="ja-JP" sz="1000" dirty="0">
                <a:latin typeface="+mn-ea"/>
                <a:cs typeface="Segoe UI Symbol" panose="020B0502040204020203" pitchFamily="34" charset="0"/>
              </a:rPr>
              <a:t>回目　　　　　　　　</a:t>
            </a:r>
            <a:r>
              <a:rPr lang="en-US" altLang="ja-JP" sz="1000" dirty="0">
                <a:latin typeface="+mn-ea"/>
                <a:cs typeface="Segoe UI Symbol" panose="020B0502040204020203" pitchFamily="34" charset="0"/>
              </a:rPr>
              <a:t>☐</a:t>
            </a:r>
            <a:r>
              <a:rPr lang="ja-JP" altLang="ja-JP" sz="1000" dirty="0">
                <a:latin typeface="+mn-ea"/>
                <a:cs typeface="Segoe UI Symbol" panose="020B0502040204020203" pitchFamily="34" charset="0"/>
              </a:rPr>
              <a:t>不明</a:t>
            </a:r>
            <a:endParaRPr lang="ja-JP" altLang="ja-JP" sz="1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2,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本取り組みを何で知りましたか</a:t>
            </a:r>
            <a:r>
              <a:rPr lang="ja-JP" altLang="ja-JP" sz="1000" dirty="0" smtClean="0">
                <a:latin typeface="+mn-ea"/>
                <a:cs typeface="Times New Roman" panose="02020603050405020304" pitchFamily="18" charset="0"/>
              </a:rPr>
              <a:t>？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（学校名や個人名は差し支えのない範囲でお答えください）</a:t>
            </a:r>
            <a:endParaRPr lang="ja-JP" altLang="ja-JP" sz="1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案内文書　　　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当社ホームページ　　　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口コミ　　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先生の引継ぎ・</a:t>
            </a:r>
            <a:r>
              <a:rPr lang="ja-JP" altLang="ja-JP" sz="1000" dirty="0" smtClean="0">
                <a:latin typeface="+mn-ea"/>
                <a:cs typeface="Times New Roman" panose="02020603050405020304" pitchFamily="18" charset="0"/>
              </a:rPr>
              <a:t>紹介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（　　　　学校　　　先生）　　　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　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000" dirty="0" smtClean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異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動前の学校で実施していた（　　　　　　　）学校　　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1000" dirty="0" smtClean="0">
                <a:latin typeface="+mn-ea"/>
                <a:cs typeface="Times New Roman" panose="02020603050405020304" pitchFamily="18" charset="0"/>
              </a:rPr>
              <a:t>☐ 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　</a:t>
            </a:r>
            <a:endParaRPr lang="en-US" altLang="ja-JP" sz="1000" dirty="0" smtClean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en-US" altLang="ja-JP" sz="1000" dirty="0" smtClean="0">
                <a:latin typeface="+mn-ea"/>
                <a:cs typeface="Times New Roman" panose="02020603050405020304" pitchFamily="18" charset="0"/>
              </a:rPr>
              <a:t>3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,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ご案内をみて、お申し込みいただいたきっかけを教えてください。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環境問題について勉強している　　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地元に密着している会社　　　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無料で実施する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前回も実施してよかった　　　　　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調理実習をお任せできる　　　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1000" dirty="0" smtClean="0">
                <a:latin typeface="+mn-ea"/>
                <a:cs typeface="Times New Roman" panose="02020603050405020304" pitchFamily="18" charset="0"/>
              </a:rPr>
              <a:t>□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食材をすべて準備してくれる</a:t>
            </a:r>
          </a:p>
          <a:p>
            <a:pPr indent="133350"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□案内がわかりやすい　　　　　　　　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☐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その他（　　　　　　）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4</a:t>
            </a:r>
            <a:r>
              <a:rPr lang="en-US" altLang="ja-JP" sz="1000" dirty="0" smtClean="0">
                <a:latin typeface="+mn-ea"/>
                <a:cs typeface="Times New Roman" panose="02020603050405020304" pitchFamily="18" charset="0"/>
              </a:rPr>
              <a:t>,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生徒さまの調理実習についてお聞かせください。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□調理実習は今回が初めて　　　　□これまでに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～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3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回調理実習を行った　　□</a:t>
            </a:r>
            <a:r>
              <a:rPr lang="en-US" altLang="ja-JP" sz="1000" dirty="0">
                <a:latin typeface="+mn-ea"/>
                <a:cs typeface="Times New Roman" panose="02020603050405020304" pitchFamily="18" charset="0"/>
              </a:rPr>
              <a:t>4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回以上調理実習を行った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□切り方や計量方法に</a:t>
            </a:r>
            <a:r>
              <a:rPr lang="ja-JP" altLang="ja-JP" sz="1000" dirty="0" smtClean="0">
                <a:latin typeface="+mn-ea"/>
                <a:cs typeface="Times New Roman" panose="02020603050405020304" pitchFamily="18" charset="0"/>
              </a:rPr>
              <a:t>ついて学習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している　　　　　　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　　　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　□エコ・クッキングに</a:t>
            </a:r>
            <a:r>
              <a:rPr lang="ja-JP" altLang="ja-JP" sz="1000" dirty="0" smtClean="0">
                <a:latin typeface="+mn-ea"/>
                <a:cs typeface="Times New Roman" panose="02020603050405020304" pitchFamily="18" charset="0"/>
              </a:rPr>
              <a:t>ついて学習</a:t>
            </a: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している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ja-JP" altLang="ja-JP" sz="1000" dirty="0">
                <a:latin typeface="+mn-ea"/>
                <a:cs typeface="Times New Roman" panose="02020603050405020304" pitchFamily="18" charset="0"/>
              </a:rPr>
              <a:t>その他（　　　　　　　　　　　　　　　　　　　　　　　　　　　　　　　　　　　　　　　　　　　</a:t>
            </a:r>
            <a:r>
              <a:rPr lang="ja-JP" altLang="ja-JP" sz="1000" dirty="0" smtClean="0">
                <a:latin typeface="+mn-ea"/>
                <a:cs typeface="Times New Roman" panose="02020603050405020304" pitchFamily="18" charset="0"/>
              </a:rPr>
              <a:t>）</a:t>
            </a:r>
            <a:endParaRPr lang="en-US" altLang="ja-JP" sz="1000" dirty="0" smtClean="0"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ja-JP" altLang="en-US" sz="1000" b="1" u="sng" dirty="0" smtClean="0">
                <a:solidFill>
                  <a:srgbClr val="FF0000"/>
                </a:solidFill>
                <a:effectLst/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✤</a:t>
            </a:r>
            <a:r>
              <a:rPr lang="en-US" altLang="ja-JP" sz="1000" b="1" u="sng" dirty="0" smtClean="0">
                <a:solidFill>
                  <a:srgbClr val="FF0000"/>
                </a:solidFill>
                <a:effectLst/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sz="1000" b="1" u="sng" dirty="0" smtClean="0">
                <a:solidFill>
                  <a:srgbClr val="FF0000"/>
                </a:solidFill>
                <a:effectLst/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～</a:t>
            </a:r>
            <a:r>
              <a:rPr lang="en-US" altLang="ja-JP" sz="1000" b="1" u="sng" dirty="0" smtClean="0">
                <a:solidFill>
                  <a:srgbClr val="FF0000"/>
                </a:solidFill>
                <a:effectLst/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en-US" sz="1000" b="1" u="sng" dirty="0" smtClean="0">
                <a:solidFill>
                  <a:srgbClr val="FF0000"/>
                </a:solidFill>
                <a:effectLst/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の設問をご回答いただき、武州ガス</a:t>
            </a:r>
            <a:r>
              <a:rPr lang="en-US" altLang="ja-JP" sz="1000" b="1" u="sng" dirty="0" smtClean="0">
                <a:solidFill>
                  <a:srgbClr val="FF0000"/>
                </a:solidFill>
                <a:effectLst/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1000" b="1" u="sng" dirty="0" smtClean="0">
                <a:solidFill>
                  <a:srgbClr val="FF0000"/>
                </a:solidFill>
                <a:effectLst/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株</a:t>
            </a:r>
            <a:r>
              <a:rPr lang="en-US" altLang="ja-JP" sz="1000" b="1" u="sng" dirty="0" smtClean="0">
                <a:solidFill>
                  <a:srgbClr val="FF0000"/>
                </a:solidFill>
                <a:effectLst/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)</a:t>
            </a:r>
            <a:r>
              <a:rPr lang="ja-JP" altLang="en-US" sz="1000" b="1" u="sng" dirty="0" smtClean="0">
                <a:solidFill>
                  <a:srgbClr val="FF0000"/>
                </a:solidFill>
                <a:effectLst/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プロモーションチームまで返信願います✤</a:t>
            </a:r>
            <a:endParaRPr lang="ja-JP" altLang="ja-JP" sz="1000" b="1" u="sng" dirty="0">
              <a:solidFill>
                <a:srgbClr val="FF0000"/>
              </a:solidFill>
              <a:effectLst/>
              <a:latin typeface="HGS明朝B" panose="02020800000000000000" pitchFamily="18" charset="-128"/>
              <a:ea typeface="HGS明朝B" panose="020208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52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1364</TotalTime>
  <Words>1088</Words>
  <Application>Microsoft Office PowerPoint</Application>
  <PresentationFormat>A4 210 x 297 mm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HGS明朝B</vt:lpstr>
      <vt:lpstr>HGｺﾞｼｯｸM</vt:lpstr>
      <vt:lpstr>游ゴシック</vt:lpstr>
      <vt:lpstr>游ゴシック Light</vt:lpstr>
      <vt:lpstr>游明朝</vt:lpstr>
      <vt:lpstr>Arial</vt:lpstr>
      <vt:lpstr>Calibri</vt:lpstr>
      <vt:lpstr>Calibri Light</vt:lpstr>
      <vt:lpstr>Segoe UI Symbol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廣瀬 香菜美</dc:creator>
  <cp:lastModifiedBy>INE033 プロモーションG共用</cp:lastModifiedBy>
  <cp:revision>53</cp:revision>
  <cp:lastPrinted>2024-05-24T06:22:10Z</cp:lastPrinted>
  <dcterms:created xsi:type="dcterms:W3CDTF">2023-06-30T05:35:37Z</dcterms:created>
  <dcterms:modified xsi:type="dcterms:W3CDTF">2024-06-10T07:22:49Z</dcterms:modified>
</cp:coreProperties>
</file>